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56" r:id="rId5"/>
    <p:sldId id="274" r:id="rId6"/>
    <p:sldId id="268" r:id="rId7"/>
    <p:sldId id="259" r:id="rId8"/>
    <p:sldId id="272" r:id="rId9"/>
    <p:sldId id="270" r:id="rId10"/>
    <p:sldId id="271" r:id="rId11"/>
    <p:sldId id="267" r:id="rId12"/>
    <p:sldId id="275" r:id="rId13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8B00"/>
    <a:srgbClr val="FF4438"/>
    <a:srgbClr val="6F263D"/>
    <a:srgbClr val="72243D"/>
    <a:srgbClr val="641E34"/>
    <a:srgbClr val="1C3D34"/>
    <a:srgbClr val="E17C00"/>
    <a:srgbClr val="BBDDE8"/>
    <a:srgbClr val="E0D0A6"/>
    <a:srgbClr val="063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37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Dan– PJW history goes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0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 TES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Torey Admin and Scholarships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Bailey Wellbeing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Jamie Website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 and Bailey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1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 TES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Torey Admin and Scholarships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Bailey Wellbeing</a:t>
            </a:r>
          </a:p>
          <a:p>
            <a:r>
              <a:rPr lang="en-US">
                <a:ea typeface="Calibri" panose="020F0502020204030204"/>
                <a:cs typeface="Calibri" panose="020F0502020204030204"/>
              </a:rPr>
              <a:t>Jamie Website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Torey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00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Mike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4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879AAEF-E912-6B61-3D33-267C007D3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9600" y="2038350"/>
            <a:ext cx="4365702" cy="829533"/>
          </a:xfrm>
          <a:noFill/>
        </p:spPr>
        <p:txBody>
          <a:bodyPr lIns="182880" tIns="182880" rIns="182880" anchor="ctr">
            <a:noAutofit/>
          </a:bodyPr>
          <a:lstStyle>
            <a:lvl1pPr algn="l">
              <a:lnSpc>
                <a:spcPct val="75000"/>
              </a:lnSpc>
              <a:defRPr sz="5400" b="1" i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0F22-3D51-8D47-9BDC-3F4D49D3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9600" y="3493825"/>
            <a:ext cx="4636246" cy="23726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800" b="0" i="1">
                <a:solidFill>
                  <a:srgbClr val="ED8B0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92057-DE82-CE83-1048-D406B6B802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76750"/>
            <a:ext cx="2222550" cy="5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130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>
            <a:extLst>
              <a:ext uri="{FF2B5EF4-FFF2-40B4-BE49-F238E27FC236}">
                <a16:creationId xmlns:a16="http://schemas.microsoft.com/office/drawing/2014/main" id="{98BFAF21-793F-BF4E-AA1E-663AE7868D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32E85C9-4A0F-3542-A09C-EFE50EDB93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0BEE35-66B7-30DA-2735-ED3B9991A8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228" y="4705350"/>
            <a:ext cx="1305543" cy="327040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3E23EFCB-EE18-81B9-04E9-BF4EFA6E7F1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2942" y="1335285"/>
            <a:ext cx="4272455" cy="314146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Graphic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43B51056-A00D-E3CF-8028-05A8E7C96A2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23345" y="1335285"/>
            <a:ext cx="4272455" cy="314146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Graphic</a:t>
            </a:r>
          </a:p>
        </p:txBody>
      </p:sp>
    </p:spTree>
    <p:extLst>
      <p:ext uri="{BB962C8B-B14F-4D97-AF65-F5344CB8AC3E}">
        <p14:creationId xmlns:p14="http://schemas.microsoft.com/office/powerpoint/2010/main" val="353468747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C91AED3-4268-ECE5-4D79-7DB552228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8">
            <a:extLst>
              <a:ext uri="{FF2B5EF4-FFF2-40B4-BE49-F238E27FC236}">
                <a16:creationId xmlns:a16="http://schemas.microsoft.com/office/drawing/2014/main" id="{B7DB02B7-5B63-2F41-A757-1DC44B15B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2491623"/>
            <a:ext cx="4800600" cy="1210533"/>
          </a:xfrm>
          <a:noFill/>
        </p:spPr>
        <p:txBody>
          <a:bodyPr lIns="182880" tIns="182880" rIns="182880" anchor="ctr">
            <a:noAutofit/>
          </a:bodyPr>
          <a:lstStyle>
            <a:lvl1pPr algn="l">
              <a:defRPr sz="7200" b="0" i="1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0DDD0E-906B-D31D-E005-FD702E298D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34" y="4400550"/>
            <a:ext cx="2222550" cy="5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4591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716DC12-C22F-2EC7-952D-EAD5FAD49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8">
            <a:extLst>
              <a:ext uri="{FF2B5EF4-FFF2-40B4-BE49-F238E27FC236}">
                <a16:creationId xmlns:a16="http://schemas.microsoft.com/office/drawing/2014/main" id="{2AEEC7FA-C7A4-884B-9AEB-71DBAF3A3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76550"/>
            <a:ext cx="6096000" cy="1210533"/>
          </a:xfrm>
          <a:noFill/>
        </p:spPr>
        <p:txBody>
          <a:bodyPr lIns="182880" tIns="182880" rIns="182880" anchor="ctr">
            <a:noAutofit/>
          </a:bodyPr>
          <a:lstStyle>
            <a:lvl1pPr algn="l">
              <a:defRPr sz="7200" b="0" i="1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EA9F1-9F15-10BF-3C37-403A28DB91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76750"/>
            <a:ext cx="2222550" cy="5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4574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8B616AF2-B50E-3695-3202-2807D9E841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0F22-3D51-8D47-9BDC-3F4D49D3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932" y="2453116"/>
            <a:ext cx="4776788" cy="23726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800" b="0" i="1">
                <a:solidFill>
                  <a:srgbClr val="ED8B0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2FD1-11DC-C3F0-BEF8-DEA504D87A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4741279"/>
            <a:ext cx="1308161" cy="327040"/>
          </a:xfrm>
          <a:prstGeom prst="rect">
            <a:avLst/>
          </a:prstGeom>
        </p:spPr>
      </p:pic>
      <p:sp>
        <p:nvSpPr>
          <p:cNvPr id="4" name="Title 18">
            <a:extLst>
              <a:ext uri="{FF2B5EF4-FFF2-40B4-BE49-F238E27FC236}">
                <a16:creationId xmlns:a16="http://schemas.microsoft.com/office/drawing/2014/main" id="{8774439B-E540-A3C9-F5AB-C5827B98C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73867"/>
            <a:ext cx="4853268" cy="829533"/>
          </a:xfrm>
          <a:noFill/>
        </p:spPr>
        <p:txBody>
          <a:bodyPr lIns="182880" tIns="182880" rIns="182880" anchor="ctr">
            <a:noAutofit/>
          </a:bodyPr>
          <a:lstStyle>
            <a:lvl1pPr marL="0" indent="0" algn="l">
              <a:lnSpc>
                <a:spcPct val="75000"/>
              </a:lnSpc>
              <a:buFont typeface="Arial" panose="020B0604020202020204" pitchFamily="34" charset="0"/>
              <a:buNone/>
              <a:defRPr sz="6000" b="1" i="1" baseline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36B8583-0A6D-62A6-1B8E-14D260904D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25573FA-E3F0-C64D-917E-C53DF8013D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335124"/>
            <a:ext cx="4853268" cy="146594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B44DC17-4E1C-ED4C-89BB-3BC759DD3D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2495550"/>
            <a:ext cx="3886200" cy="1219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8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0BC8E-CD1F-52F8-E4E2-24C1A8AE2D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93" y="4741279"/>
            <a:ext cx="1305543" cy="327040"/>
          </a:xfrm>
          <a:prstGeom prst="rect">
            <a:avLst/>
          </a:prstGeom>
        </p:spPr>
      </p:pic>
      <p:sp>
        <p:nvSpPr>
          <p:cNvPr id="3" name="Title 18">
            <a:extLst>
              <a:ext uri="{FF2B5EF4-FFF2-40B4-BE49-F238E27FC236}">
                <a16:creationId xmlns:a16="http://schemas.microsoft.com/office/drawing/2014/main" id="{407C83A9-FAC8-E1BE-B3A4-B02F8DD4F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073867"/>
            <a:ext cx="4853268" cy="829533"/>
          </a:xfrm>
          <a:noFill/>
        </p:spPr>
        <p:txBody>
          <a:bodyPr lIns="182880" tIns="182880" rIns="182880" anchor="ctr">
            <a:noAutofit/>
          </a:bodyPr>
          <a:lstStyle>
            <a:lvl1pPr marL="0" indent="0" algn="l">
              <a:lnSpc>
                <a:spcPct val="75000"/>
              </a:lnSpc>
              <a:buFont typeface="Arial" panose="020B0604020202020204" pitchFamily="34" charset="0"/>
              <a:buNone/>
              <a:defRPr sz="6000" b="1" i="1" baseline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52557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0751A4-6941-4516-68EF-5E69E91C2C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25573FA-E3F0-C64D-917E-C53DF8013D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335124"/>
            <a:ext cx="4853268" cy="146594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06A286E5-A71A-4747-97A6-551CA12D5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1042785"/>
            <a:ext cx="4853268" cy="829533"/>
          </a:xfrm>
          <a:noFill/>
        </p:spPr>
        <p:txBody>
          <a:bodyPr lIns="182880" tIns="182880" rIns="182880" anchor="ctr">
            <a:noAutofit/>
          </a:bodyPr>
          <a:lstStyle>
            <a:lvl1pPr marL="0" indent="0" algn="l">
              <a:lnSpc>
                <a:spcPct val="75000"/>
              </a:lnSpc>
              <a:buFont typeface="Arial" panose="020B0604020202020204" pitchFamily="34" charset="0"/>
              <a:buNone/>
              <a:defRPr sz="6000" b="1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B44DC17-4E1C-ED4C-89BB-3BC759DD3D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" y="2495550"/>
            <a:ext cx="3886200" cy="1219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8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34AAB-30B4-CB4B-FA96-3267639D5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" y="4741279"/>
            <a:ext cx="1308161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2183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3757AE-E4B3-46EC-751F-C12EAAB84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E5CB47AD-DA9C-5F4C-A431-84FB4D54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3792010-366E-0840-BEF3-DA7A2C4985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9794A0-DDCB-D348-B6F9-30E0A824A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8678863" cy="2884887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F4A7B-C617-FC86-ACA8-F1B92AF151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93" y="4741279"/>
            <a:ext cx="1305543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4452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2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5E96AC-401F-A15C-3BEB-A2545FF545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E5CB47AD-DA9C-5F4C-A431-84FB4D54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3792010-366E-0840-BEF3-DA7A2C4985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9794A0-DDCB-D348-B6F9-30E0A824A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8678863" cy="2884887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F4A7B-C617-FC86-ACA8-F1B92AF151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93" y="4741279"/>
            <a:ext cx="1305543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9455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80A7B26-E9DE-4D5B-716A-C77938E07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0"/>
            <a:ext cx="9144000" cy="5143500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E5CB47AD-DA9C-5F4C-A431-84FB4D54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3792010-366E-0840-BEF3-DA7A2C4985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9794A0-DDCB-D348-B6F9-30E0A824A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8678863" cy="2884887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F4A7B-C617-FC86-ACA8-F1B92AF151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93" y="4741279"/>
            <a:ext cx="1305543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172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84C3F7-BB03-5D49-9A2E-979137BAD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8678863" cy="1381613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3F270E63-EF19-EF43-941B-3BBB3C082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5BBE4DE-A30A-B64E-9C2B-EAECE95D1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B1AD0FA1-5FC3-8249-A508-F34B30E2703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36537" y="2800350"/>
            <a:ext cx="8678863" cy="169902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Graphic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4E044-CDAB-C101-E13D-D9A7A1D14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228" y="4705350"/>
            <a:ext cx="1305543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7535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84C3F7-BB03-5D49-9A2E-979137BAD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537" y="1335284"/>
            <a:ext cx="4114800" cy="3141466"/>
          </a:xfrm>
        </p:spPr>
        <p:txBody>
          <a:bodyPr>
            <a:noAutofit/>
          </a:bodyPr>
          <a:lstStyle>
            <a:lvl1pPr>
              <a:buClr>
                <a:srgbClr val="E17C00"/>
              </a:buClr>
              <a:defRPr sz="1600" b="1" i="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17C00"/>
              </a:buClr>
              <a:defRPr sz="14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E17C00"/>
              </a:buClr>
              <a:defRPr sz="12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E17C00"/>
              </a:buClr>
              <a:defRPr sz="1100">
                <a:solidFill>
                  <a:srgbClr val="6F26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id="{3F270E63-EF19-EF43-941B-3BBB3C082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706634"/>
            <a:ext cx="6724650" cy="514350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ED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5BBE4DE-A30A-B64E-9C2B-EAECE95D1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409" y="499987"/>
            <a:ext cx="6800841" cy="149497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1200" b="0" i="1">
                <a:solidFill>
                  <a:srgbClr val="6F26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377193B1-5810-D74B-9153-FE9A079E21E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2000" y="1335285"/>
            <a:ext cx="4343397" cy="314146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Graphic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A02F25-630C-7583-53AA-F4D973C080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228" y="4705350"/>
            <a:ext cx="1305543" cy="3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2619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494" y="199406"/>
            <a:ext cx="87719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94" y="1200151"/>
            <a:ext cx="8771906" cy="2819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0" r:id="rId3"/>
    <p:sldLayoutId id="2147483677" r:id="rId4"/>
    <p:sldLayoutId id="2147483689" r:id="rId5"/>
    <p:sldLayoutId id="2147483690" r:id="rId6"/>
    <p:sldLayoutId id="2147483679" r:id="rId7"/>
    <p:sldLayoutId id="2147483681" r:id="rId8"/>
    <p:sldLayoutId id="2147483686" r:id="rId9"/>
    <p:sldLayoutId id="2147483682" r:id="rId10"/>
    <p:sldLayoutId id="2147483687" r:id="rId11"/>
    <p:sldLayoutId id="2147483688" r:id="rId12"/>
  </p:sldLayoutIdLst>
  <p:transition spd="slow">
    <p:fade/>
  </p:transition>
  <p:hf hdr="0"/>
  <p:txStyles>
    <p:titleStyle>
      <a:lvl1pPr algn="l" defTabSz="914377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F93822"/>
        </a:buClr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44" userDrawn="1">
          <p15:clr>
            <a:srgbClr val="F26B43"/>
          </p15:clr>
        </p15:guide>
        <p15:guide id="4" pos="5616" userDrawn="1">
          <p15:clr>
            <a:srgbClr val="F26B43"/>
          </p15:clr>
        </p15:guide>
        <p15:guide id="5" orient="horz" pos="132" userDrawn="1">
          <p15:clr>
            <a:srgbClr val="F26B43"/>
          </p15:clr>
        </p15:guide>
        <p15:guide id="6" orient="horz" pos="2964" userDrawn="1">
          <p15:clr>
            <a:srgbClr val="F26B43"/>
          </p15:clr>
        </p15:guide>
        <p15:guide id="7" pos="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548B-AE45-98CE-1990-E0387413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77" y="2038350"/>
            <a:ext cx="5150302" cy="829533"/>
          </a:xfrm>
        </p:spPr>
        <p:txBody>
          <a:bodyPr/>
          <a:lstStyle/>
          <a:p>
            <a:r>
              <a:rPr lang="en-US" sz="6600">
                <a:latin typeface="Arial"/>
                <a:cs typeface="Arial"/>
              </a:rPr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4A064-21AA-A300-28C8-2FBFE81D3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9600" y="2867883"/>
            <a:ext cx="4694364" cy="1186538"/>
          </a:xfrm>
        </p:spPr>
        <p:txBody>
          <a:bodyPr vert="horz" lIns="182880" tIns="0" rIns="182880" bIns="0" rtlCol="0" anchor="t">
            <a:noAutofit/>
          </a:bodyPr>
          <a:lstStyle/>
          <a:p>
            <a:pPr algn="ctr"/>
            <a:r>
              <a:rPr lang="en-US" sz="2400" dirty="0">
                <a:latin typeface="Georgia"/>
                <a:cs typeface="Arial"/>
              </a:rPr>
              <a:t>to the University of Montana Phyllis J. Washington College of Education!</a:t>
            </a:r>
          </a:p>
        </p:txBody>
      </p:sp>
    </p:spTree>
    <p:extLst>
      <p:ext uri="{BB962C8B-B14F-4D97-AF65-F5344CB8AC3E}">
        <p14:creationId xmlns:p14="http://schemas.microsoft.com/office/powerpoint/2010/main" val="401132722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BF7C8B-E23F-3C06-C07C-CEC6CC7F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00" y="211350"/>
            <a:ext cx="7162800" cy="829533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D7826FE-E258-4438-8AB4-3772BCA599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400" y="1352550"/>
            <a:ext cx="7889400" cy="1219200"/>
          </a:xfrm>
        </p:spPr>
        <p:txBody>
          <a:bodyPr vert="horz" lIns="182880" tIns="0" rIns="182880" bIns="0" rtlCol="0" anchor="t">
            <a:noAutofit/>
          </a:bodyPr>
          <a:lstStyle/>
          <a:p>
            <a:r>
              <a:rPr lang="en-US" sz="2400" dirty="0">
                <a:latin typeface="Georgia" panose="02040502050405020303" pitchFamily="18" charset="0"/>
                <a:ea typeface="+mj-ea"/>
              </a:rPr>
              <a:t>In your groups, please take turns sharing the following:</a:t>
            </a:r>
          </a:p>
          <a:p>
            <a:endParaRPr lang="en-US" sz="2800" b="1" dirty="0">
              <a:latin typeface="Georgia" panose="02040502050405020303" pitchFamily="18" charset="0"/>
              <a:ea typeface="+mj-ea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Georgia" panose="02040502050405020303" pitchFamily="18" charset="0"/>
                <a:ea typeface="+mj-ea"/>
              </a:rPr>
              <a:t>Your name and hometown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Georgia" panose="02040502050405020303" pitchFamily="18" charset="0"/>
                <a:ea typeface="+mj-ea"/>
              </a:rPr>
              <a:t>Why you are interested in becoming an educator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Georgia" panose="02040502050405020303" pitchFamily="18" charset="0"/>
                <a:ea typeface="+mj-ea"/>
              </a:rPr>
              <a:t>What part of UM/Missoula are you most excited to experience this year?</a:t>
            </a:r>
          </a:p>
        </p:txBody>
      </p:sp>
    </p:spTree>
    <p:extLst>
      <p:ext uri="{BB962C8B-B14F-4D97-AF65-F5344CB8AC3E}">
        <p14:creationId xmlns:p14="http://schemas.microsoft.com/office/powerpoint/2010/main" val="36146812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F0E9D8-C3FF-A5BC-11CC-2432AFAAD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657350"/>
            <a:ext cx="6675330" cy="2155182"/>
          </a:xfrm>
        </p:spPr>
        <p:txBody>
          <a:bodyPr vert="horz" lIns="182880" tIns="0" rIns="18288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/>
                <a:cs typeface="Arial"/>
              </a:rPr>
              <a:t>Early Childhood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/>
                <a:cs typeface="Arial"/>
              </a:rPr>
              <a:t>Elementary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/>
                <a:cs typeface="Arial"/>
              </a:rPr>
              <a:t>Secondary and K-12 Education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60975-C57D-DC10-7D2F-0EDBFDCF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6248400" cy="829533"/>
          </a:xfrm>
        </p:spPr>
        <p:txBody>
          <a:bodyPr/>
          <a:lstStyle/>
          <a:p>
            <a:r>
              <a:rPr lang="en-US" sz="5400"/>
              <a:t>OUR PROGRAMS</a:t>
            </a:r>
          </a:p>
        </p:txBody>
      </p:sp>
    </p:spTree>
    <p:extLst>
      <p:ext uri="{BB962C8B-B14F-4D97-AF65-F5344CB8AC3E}">
        <p14:creationId xmlns:p14="http://schemas.microsoft.com/office/powerpoint/2010/main" val="39174935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5130D-E833-6075-207A-E53001B5A1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801" y="325438"/>
            <a:ext cx="4853268" cy="156280"/>
          </a:xfrm>
        </p:spPr>
        <p:txBody>
          <a:bodyPr vert="horz" lIns="182880" tIns="0" rIns="182880" bIns="0" rtlCol="0" anchor="t">
            <a:noAutofit/>
          </a:bodyPr>
          <a:lstStyle/>
          <a:p>
            <a:r>
              <a:rPr lang="en-US" sz="2000">
                <a:solidFill>
                  <a:srgbClr val="ED8B00"/>
                </a:solidFill>
                <a:latin typeface="Georgia"/>
                <a:cs typeface="Arial"/>
              </a:rPr>
              <a:t>We’re here to support you!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BF7C8B-E23F-3C06-C07C-CEC6CC7F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5350"/>
            <a:ext cx="7162800" cy="829533"/>
          </a:xfrm>
        </p:spPr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550B8-8AE5-3F1B-1CFC-56E1D620C8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" y="1890004"/>
            <a:ext cx="6433733" cy="24881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Teacher Education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Administrative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Wellbeing Support Coach</a:t>
            </a:r>
          </a:p>
          <a:p>
            <a:pPr marL="742315" lvl="1" indent="-285750">
              <a:buFont typeface="Courier New" panose="020B0604020202020204" pitchFamily="34" charset="0"/>
              <a:buChar char="o"/>
            </a:pPr>
            <a:r>
              <a:rPr lang="en-US" sz="2400">
                <a:latin typeface="Arial"/>
                <a:cs typeface="Arial"/>
              </a:rPr>
              <a:t>Allie Jellison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/>
                <a:cs typeface="Arial"/>
              </a:rPr>
              <a:t>Website &amp; Newsletters</a:t>
            </a:r>
          </a:p>
        </p:txBody>
      </p:sp>
    </p:spTree>
    <p:extLst>
      <p:ext uri="{BB962C8B-B14F-4D97-AF65-F5344CB8AC3E}">
        <p14:creationId xmlns:p14="http://schemas.microsoft.com/office/powerpoint/2010/main" val="16219711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BF7C8B-E23F-3C06-C07C-CEC6CC7F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05" y="210968"/>
            <a:ext cx="8170189" cy="829533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ED8B00"/>
                </a:solidFill>
                <a:latin typeface="Arial"/>
                <a:cs typeface="Arial"/>
              </a:rPr>
              <a:t>Phyllis J. Washington Scholars Program</a:t>
            </a:r>
            <a:endParaRPr lang="en-US" sz="4800" dirty="0">
              <a:solidFill>
                <a:srgbClr val="ED8B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550B8-8AE5-3F1B-1CFC-56E1D620C8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9849" y="1632516"/>
            <a:ext cx="4572645" cy="21668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>
                <a:latin typeface="Arial"/>
                <a:cs typeface="Arial"/>
              </a:rPr>
              <a:t>Benefits: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Loan repayment</a:t>
            </a:r>
          </a:p>
          <a:p>
            <a:pPr marL="742938" lvl="1" indent="-285750">
              <a:buChar char="•"/>
            </a:pPr>
            <a:r>
              <a:rPr lang="en-US" sz="1800" dirty="0">
                <a:latin typeface="Arial"/>
                <a:cs typeface="Arial"/>
              </a:rPr>
              <a:t>Increased training in positive psychology and positive education</a:t>
            </a:r>
          </a:p>
          <a:p>
            <a:pPr marL="285750" indent="-285750">
              <a:buChar char="•"/>
            </a:pPr>
            <a:r>
              <a:rPr lang="en-US" sz="1800" u="sng" dirty="0">
                <a:latin typeface="Arial"/>
                <a:cs typeface="Arial"/>
              </a:rPr>
              <a:t>Application Requirements:</a:t>
            </a:r>
            <a:endParaRPr lang="en-US" u="sng" dirty="0"/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Fall 2025 GPA of 3.7 or higher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500-word essay (prompted)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Interview with the selection committee</a:t>
            </a:r>
          </a:p>
          <a:p>
            <a:pPr marL="742315" lvl="1" indent="-285750"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742315" lvl="1" indent="-285750"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D0FC9-72A1-92F1-5825-2A72D881A1DD}"/>
              </a:ext>
            </a:extLst>
          </p:cNvPr>
          <p:cNvSpPr txBox="1"/>
          <p:nvPr/>
        </p:nvSpPr>
        <p:spPr>
          <a:xfrm>
            <a:off x="5162555" y="1415235"/>
            <a:ext cx="3563069" cy="1569660"/>
          </a:xfrm>
          <a:custGeom>
            <a:avLst/>
            <a:gdLst>
              <a:gd name="connsiteX0" fmla="*/ 0 w 3563069"/>
              <a:gd name="connsiteY0" fmla="*/ 0 h 1569660"/>
              <a:gd name="connsiteX1" fmla="*/ 558214 w 3563069"/>
              <a:gd name="connsiteY1" fmla="*/ 0 h 1569660"/>
              <a:gd name="connsiteX2" fmla="*/ 1080798 w 3563069"/>
              <a:gd name="connsiteY2" fmla="*/ 0 h 1569660"/>
              <a:gd name="connsiteX3" fmla="*/ 1603381 w 3563069"/>
              <a:gd name="connsiteY3" fmla="*/ 0 h 1569660"/>
              <a:gd name="connsiteX4" fmla="*/ 2090334 w 3563069"/>
              <a:gd name="connsiteY4" fmla="*/ 0 h 1569660"/>
              <a:gd name="connsiteX5" fmla="*/ 2577287 w 3563069"/>
              <a:gd name="connsiteY5" fmla="*/ 0 h 1569660"/>
              <a:gd name="connsiteX6" fmla="*/ 3563069 w 3563069"/>
              <a:gd name="connsiteY6" fmla="*/ 0 h 1569660"/>
              <a:gd name="connsiteX7" fmla="*/ 3563069 w 3563069"/>
              <a:gd name="connsiteY7" fmla="*/ 538917 h 1569660"/>
              <a:gd name="connsiteX8" fmla="*/ 3563069 w 3563069"/>
              <a:gd name="connsiteY8" fmla="*/ 1015047 h 1569660"/>
              <a:gd name="connsiteX9" fmla="*/ 3563069 w 3563069"/>
              <a:gd name="connsiteY9" fmla="*/ 1569660 h 1569660"/>
              <a:gd name="connsiteX10" fmla="*/ 3040486 w 3563069"/>
              <a:gd name="connsiteY10" fmla="*/ 1569660 h 1569660"/>
              <a:gd name="connsiteX11" fmla="*/ 2553533 w 3563069"/>
              <a:gd name="connsiteY11" fmla="*/ 1569660 h 1569660"/>
              <a:gd name="connsiteX12" fmla="*/ 1924057 w 3563069"/>
              <a:gd name="connsiteY12" fmla="*/ 1569660 h 1569660"/>
              <a:gd name="connsiteX13" fmla="*/ 1401474 w 3563069"/>
              <a:gd name="connsiteY13" fmla="*/ 1569660 h 1569660"/>
              <a:gd name="connsiteX14" fmla="*/ 771998 w 3563069"/>
              <a:gd name="connsiteY14" fmla="*/ 1569660 h 1569660"/>
              <a:gd name="connsiteX15" fmla="*/ 0 w 3563069"/>
              <a:gd name="connsiteY15" fmla="*/ 1569660 h 1569660"/>
              <a:gd name="connsiteX16" fmla="*/ 0 w 3563069"/>
              <a:gd name="connsiteY16" fmla="*/ 1062137 h 1569660"/>
              <a:gd name="connsiteX17" fmla="*/ 0 w 3563069"/>
              <a:gd name="connsiteY17" fmla="*/ 507523 h 1569660"/>
              <a:gd name="connsiteX18" fmla="*/ 0 w 3563069"/>
              <a:gd name="connsiteY18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63069" h="1569660" extrusionOk="0">
                <a:moveTo>
                  <a:pt x="0" y="0"/>
                </a:moveTo>
                <a:cubicBezTo>
                  <a:pt x="121574" y="-600"/>
                  <a:pt x="386138" y="54906"/>
                  <a:pt x="558214" y="0"/>
                </a:cubicBezTo>
                <a:cubicBezTo>
                  <a:pt x="730290" y="-54906"/>
                  <a:pt x="894000" y="31842"/>
                  <a:pt x="1080798" y="0"/>
                </a:cubicBezTo>
                <a:cubicBezTo>
                  <a:pt x="1267596" y="-31842"/>
                  <a:pt x="1464887" y="8705"/>
                  <a:pt x="1603381" y="0"/>
                </a:cubicBezTo>
                <a:cubicBezTo>
                  <a:pt x="1741875" y="-8705"/>
                  <a:pt x="1929124" y="19578"/>
                  <a:pt x="2090334" y="0"/>
                </a:cubicBezTo>
                <a:cubicBezTo>
                  <a:pt x="2251544" y="-19578"/>
                  <a:pt x="2445123" y="54752"/>
                  <a:pt x="2577287" y="0"/>
                </a:cubicBezTo>
                <a:cubicBezTo>
                  <a:pt x="2709451" y="-54752"/>
                  <a:pt x="3102870" y="8170"/>
                  <a:pt x="3563069" y="0"/>
                </a:cubicBezTo>
                <a:cubicBezTo>
                  <a:pt x="3626716" y="157090"/>
                  <a:pt x="3546413" y="396150"/>
                  <a:pt x="3563069" y="538917"/>
                </a:cubicBezTo>
                <a:cubicBezTo>
                  <a:pt x="3579725" y="681684"/>
                  <a:pt x="3516242" y="890631"/>
                  <a:pt x="3563069" y="1015047"/>
                </a:cubicBezTo>
                <a:cubicBezTo>
                  <a:pt x="3609896" y="1139463"/>
                  <a:pt x="3539653" y="1337992"/>
                  <a:pt x="3563069" y="1569660"/>
                </a:cubicBezTo>
                <a:cubicBezTo>
                  <a:pt x="3325088" y="1607505"/>
                  <a:pt x="3253874" y="1523386"/>
                  <a:pt x="3040486" y="1569660"/>
                </a:cubicBezTo>
                <a:cubicBezTo>
                  <a:pt x="2827098" y="1615934"/>
                  <a:pt x="2784574" y="1523110"/>
                  <a:pt x="2553533" y="1569660"/>
                </a:cubicBezTo>
                <a:cubicBezTo>
                  <a:pt x="2322492" y="1616210"/>
                  <a:pt x="2156672" y="1533783"/>
                  <a:pt x="1924057" y="1569660"/>
                </a:cubicBezTo>
                <a:cubicBezTo>
                  <a:pt x="1691442" y="1605537"/>
                  <a:pt x="1591192" y="1531520"/>
                  <a:pt x="1401474" y="1569660"/>
                </a:cubicBezTo>
                <a:cubicBezTo>
                  <a:pt x="1211756" y="1607800"/>
                  <a:pt x="1084636" y="1537580"/>
                  <a:pt x="771998" y="1569660"/>
                </a:cubicBezTo>
                <a:cubicBezTo>
                  <a:pt x="459360" y="1601740"/>
                  <a:pt x="194231" y="1487868"/>
                  <a:pt x="0" y="1569660"/>
                </a:cubicBezTo>
                <a:cubicBezTo>
                  <a:pt x="-43487" y="1450990"/>
                  <a:pt x="39776" y="1186158"/>
                  <a:pt x="0" y="1062137"/>
                </a:cubicBezTo>
                <a:cubicBezTo>
                  <a:pt x="-39776" y="938116"/>
                  <a:pt x="33471" y="649732"/>
                  <a:pt x="0" y="507523"/>
                </a:cubicBezTo>
                <a:cubicBezTo>
                  <a:pt x="-33471" y="365314"/>
                  <a:pt x="32388" y="235610"/>
                  <a:pt x="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4992116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/>
                <a:cs typeface="Times"/>
              </a:rPr>
              <a:t>Applications will open in late January 2026...watch the newsletters for updates!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EA7CC-C7C3-4F0F-B02A-780D76E34882}"/>
              </a:ext>
            </a:extLst>
          </p:cNvPr>
          <p:cNvSpPr txBox="1"/>
          <p:nvPr/>
        </p:nvSpPr>
        <p:spPr>
          <a:xfrm>
            <a:off x="5052491" y="3359629"/>
            <a:ext cx="3783196" cy="1323439"/>
          </a:xfrm>
          <a:custGeom>
            <a:avLst/>
            <a:gdLst>
              <a:gd name="connsiteX0" fmla="*/ 0 w 3783196"/>
              <a:gd name="connsiteY0" fmla="*/ 0 h 1323439"/>
              <a:gd name="connsiteX1" fmla="*/ 502625 w 3783196"/>
              <a:gd name="connsiteY1" fmla="*/ 0 h 1323439"/>
              <a:gd name="connsiteX2" fmla="*/ 967417 w 3783196"/>
              <a:gd name="connsiteY2" fmla="*/ 0 h 1323439"/>
              <a:gd name="connsiteX3" fmla="*/ 1432210 w 3783196"/>
              <a:gd name="connsiteY3" fmla="*/ 0 h 1323439"/>
              <a:gd name="connsiteX4" fmla="*/ 1859171 w 3783196"/>
              <a:gd name="connsiteY4" fmla="*/ 0 h 1323439"/>
              <a:gd name="connsiteX5" fmla="*/ 2286131 w 3783196"/>
              <a:gd name="connsiteY5" fmla="*/ 0 h 1323439"/>
              <a:gd name="connsiteX6" fmla="*/ 2713092 w 3783196"/>
              <a:gd name="connsiteY6" fmla="*/ 0 h 1323439"/>
              <a:gd name="connsiteX7" fmla="*/ 3291381 w 3783196"/>
              <a:gd name="connsiteY7" fmla="*/ 0 h 1323439"/>
              <a:gd name="connsiteX8" fmla="*/ 3783196 w 3783196"/>
              <a:gd name="connsiteY8" fmla="*/ 0 h 1323439"/>
              <a:gd name="connsiteX9" fmla="*/ 3783196 w 3783196"/>
              <a:gd name="connsiteY9" fmla="*/ 414678 h 1323439"/>
              <a:gd name="connsiteX10" fmla="*/ 3783196 w 3783196"/>
              <a:gd name="connsiteY10" fmla="*/ 829355 h 1323439"/>
              <a:gd name="connsiteX11" fmla="*/ 3783196 w 3783196"/>
              <a:gd name="connsiteY11" fmla="*/ 1323439 h 1323439"/>
              <a:gd name="connsiteX12" fmla="*/ 3318403 w 3783196"/>
              <a:gd name="connsiteY12" fmla="*/ 1323439 h 1323439"/>
              <a:gd name="connsiteX13" fmla="*/ 2853611 w 3783196"/>
              <a:gd name="connsiteY13" fmla="*/ 1323439 h 1323439"/>
              <a:gd name="connsiteX14" fmla="*/ 2275322 w 3783196"/>
              <a:gd name="connsiteY14" fmla="*/ 1323439 h 1323439"/>
              <a:gd name="connsiteX15" fmla="*/ 1697034 w 3783196"/>
              <a:gd name="connsiteY15" fmla="*/ 1323439 h 1323439"/>
              <a:gd name="connsiteX16" fmla="*/ 1194409 w 3783196"/>
              <a:gd name="connsiteY16" fmla="*/ 1323439 h 1323439"/>
              <a:gd name="connsiteX17" fmla="*/ 578289 w 3783196"/>
              <a:gd name="connsiteY17" fmla="*/ 1323439 h 1323439"/>
              <a:gd name="connsiteX18" fmla="*/ 0 w 3783196"/>
              <a:gd name="connsiteY18" fmla="*/ 1323439 h 1323439"/>
              <a:gd name="connsiteX19" fmla="*/ 0 w 3783196"/>
              <a:gd name="connsiteY19" fmla="*/ 895527 h 1323439"/>
              <a:gd name="connsiteX20" fmla="*/ 0 w 3783196"/>
              <a:gd name="connsiteY20" fmla="*/ 494084 h 1323439"/>
              <a:gd name="connsiteX21" fmla="*/ 0 w 3783196"/>
              <a:gd name="connsiteY21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83196" h="1323439" extrusionOk="0">
                <a:moveTo>
                  <a:pt x="0" y="0"/>
                </a:moveTo>
                <a:cubicBezTo>
                  <a:pt x="106360" y="-9024"/>
                  <a:pt x="396930" y="15953"/>
                  <a:pt x="502625" y="0"/>
                </a:cubicBezTo>
                <a:cubicBezTo>
                  <a:pt x="608320" y="-15953"/>
                  <a:pt x="872137" y="14364"/>
                  <a:pt x="967417" y="0"/>
                </a:cubicBezTo>
                <a:cubicBezTo>
                  <a:pt x="1062697" y="-14364"/>
                  <a:pt x="1247203" y="10141"/>
                  <a:pt x="1432210" y="0"/>
                </a:cubicBezTo>
                <a:cubicBezTo>
                  <a:pt x="1617217" y="-10141"/>
                  <a:pt x="1742703" y="629"/>
                  <a:pt x="1859171" y="0"/>
                </a:cubicBezTo>
                <a:cubicBezTo>
                  <a:pt x="1975639" y="-629"/>
                  <a:pt x="2079321" y="32568"/>
                  <a:pt x="2286131" y="0"/>
                </a:cubicBezTo>
                <a:cubicBezTo>
                  <a:pt x="2492941" y="-32568"/>
                  <a:pt x="2558761" y="38600"/>
                  <a:pt x="2713092" y="0"/>
                </a:cubicBezTo>
                <a:cubicBezTo>
                  <a:pt x="2867423" y="-38600"/>
                  <a:pt x="3092073" y="55234"/>
                  <a:pt x="3291381" y="0"/>
                </a:cubicBezTo>
                <a:cubicBezTo>
                  <a:pt x="3490689" y="-55234"/>
                  <a:pt x="3667039" y="32753"/>
                  <a:pt x="3783196" y="0"/>
                </a:cubicBezTo>
                <a:cubicBezTo>
                  <a:pt x="3808390" y="199596"/>
                  <a:pt x="3772829" y="235205"/>
                  <a:pt x="3783196" y="414678"/>
                </a:cubicBezTo>
                <a:cubicBezTo>
                  <a:pt x="3793563" y="594151"/>
                  <a:pt x="3736917" y="721736"/>
                  <a:pt x="3783196" y="829355"/>
                </a:cubicBezTo>
                <a:cubicBezTo>
                  <a:pt x="3829475" y="936974"/>
                  <a:pt x="3782319" y="1181937"/>
                  <a:pt x="3783196" y="1323439"/>
                </a:cubicBezTo>
                <a:cubicBezTo>
                  <a:pt x="3630180" y="1365138"/>
                  <a:pt x="3412968" y="1302010"/>
                  <a:pt x="3318403" y="1323439"/>
                </a:cubicBezTo>
                <a:cubicBezTo>
                  <a:pt x="3223838" y="1344868"/>
                  <a:pt x="3069094" y="1316235"/>
                  <a:pt x="2853611" y="1323439"/>
                </a:cubicBezTo>
                <a:cubicBezTo>
                  <a:pt x="2638128" y="1330643"/>
                  <a:pt x="2466803" y="1307928"/>
                  <a:pt x="2275322" y="1323439"/>
                </a:cubicBezTo>
                <a:cubicBezTo>
                  <a:pt x="2083841" y="1338950"/>
                  <a:pt x="1971599" y="1317380"/>
                  <a:pt x="1697034" y="1323439"/>
                </a:cubicBezTo>
                <a:cubicBezTo>
                  <a:pt x="1422469" y="1329498"/>
                  <a:pt x="1296247" y="1322031"/>
                  <a:pt x="1194409" y="1323439"/>
                </a:cubicBezTo>
                <a:cubicBezTo>
                  <a:pt x="1092571" y="1324847"/>
                  <a:pt x="739867" y="1264987"/>
                  <a:pt x="578289" y="1323439"/>
                </a:cubicBezTo>
                <a:cubicBezTo>
                  <a:pt x="416711" y="1381891"/>
                  <a:pt x="277628" y="1283818"/>
                  <a:pt x="0" y="1323439"/>
                </a:cubicBezTo>
                <a:cubicBezTo>
                  <a:pt x="-42941" y="1191375"/>
                  <a:pt x="34463" y="1025832"/>
                  <a:pt x="0" y="895527"/>
                </a:cubicBezTo>
                <a:cubicBezTo>
                  <a:pt x="-34463" y="765222"/>
                  <a:pt x="40895" y="692640"/>
                  <a:pt x="0" y="494084"/>
                </a:cubicBezTo>
                <a:cubicBezTo>
                  <a:pt x="-40895" y="295528"/>
                  <a:pt x="51374" y="189640"/>
                  <a:pt x="0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4992116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/>
                <a:cs typeface="Times"/>
              </a:rPr>
              <a:t>Don’t wait to get started! Register for EDU 291 “Special Topics: The Psychology of Happiness” this fall!</a:t>
            </a:r>
          </a:p>
        </p:txBody>
      </p:sp>
    </p:spTree>
    <p:extLst>
      <p:ext uri="{BB962C8B-B14F-4D97-AF65-F5344CB8AC3E}">
        <p14:creationId xmlns:p14="http://schemas.microsoft.com/office/powerpoint/2010/main" val="63382685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F0E9D8-C3FF-A5BC-11CC-2432AFAAD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909" y="1768421"/>
            <a:ext cx="4776788" cy="1600200"/>
          </a:xfrm>
        </p:spPr>
        <p:txBody>
          <a:bodyPr vert="horz" lIns="182880" tIns="0" rIns="18288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cs typeface="Arial"/>
              </a:rPr>
              <a:t>Stop by the TES suite</a:t>
            </a:r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cs typeface="Arial"/>
              </a:rPr>
              <a:t>Recess Coffee Shop</a:t>
            </a:r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latin typeface="Georgia"/>
                <a:cs typeface="Arial"/>
              </a:rPr>
              <a:t>Study on any of the three floors</a:t>
            </a:r>
            <a:endParaRPr lang="en-US" sz="2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60975-C57D-DC10-7D2F-0EDBFDCF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7467600" cy="1143000"/>
          </a:xfrm>
        </p:spPr>
        <p:txBody>
          <a:bodyPr/>
          <a:lstStyle/>
          <a:p>
            <a:r>
              <a:rPr lang="en-US" sz="5400"/>
              <a:t>Our Shared Place</a:t>
            </a:r>
          </a:p>
        </p:txBody>
      </p:sp>
    </p:spTree>
    <p:extLst>
      <p:ext uri="{BB962C8B-B14F-4D97-AF65-F5344CB8AC3E}">
        <p14:creationId xmlns:p14="http://schemas.microsoft.com/office/powerpoint/2010/main" val="32700673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548B-AE45-98CE-1990-E0387413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352550"/>
            <a:ext cx="5638800" cy="829533"/>
          </a:xfrm>
        </p:spPr>
        <p:txBody>
          <a:bodyPr/>
          <a:lstStyle/>
          <a:p>
            <a:r>
              <a:rPr lang="en-US"/>
              <a:t>LEARN MORE: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4A064-21AA-A300-28C8-2FBFE81D3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622" y="3943350"/>
            <a:ext cx="3124200" cy="237267"/>
          </a:xfrm>
        </p:spPr>
        <p:txBody>
          <a:bodyPr/>
          <a:lstStyle/>
          <a:p>
            <a:r>
              <a:rPr lang="en-US"/>
              <a:t>www.umt.edu/education/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F2129-63EA-4D5E-9EA2-B762E892A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60" y="2257425"/>
            <a:ext cx="15335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3445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B78B-1E1F-5E1A-B18B-76D06836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105150"/>
            <a:ext cx="6781800" cy="1210533"/>
          </a:xfrm>
        </p:spPr>
        <p:txBody>
          <a:bodyPr/>
          <a:lstStyle/>
          <a:p>
            <a:r>
              <a:rPr lang="en-US" sz="6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66527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F0E9D8-C3FF-A5BC-11CC-2432AFAAD7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821"/>
            <a:ext cx="5923292" cy="1600200"/>
          </a:xfrm>
        </p:spPr>
        <p:txBody>
          <a:bodyPr vert="horz" lIns="182880" tIns="0" rIns="182880" bIns="0" rtlCol="0" anchor="t">
            <a:noAutofit/>
          </a:bodyPr>
          <a:lstStyle/>
          <a:p>
            <a:pPr algn="ctr"/>
            <a:r>
              <a:rPr lang="en-US" sz="3200" dirty="0">
                <a:latin typeface="Georgia"/>
                <a:cs typeface="Arial"/>
              </a:rPr>
              <a:t>Follow the clues and send your photos to jamie.mcnally@mso.umt.edu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60975-C57D-DC10-7D2F-0EDBFDCF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9750"/>
            <a:ext cx="5923292" cy="1143000"/>
          </a:xfrm>
        </p:spPr>
        <p:txBody>
          <a:bodyPr/>
          <a:lstStyle/>
          <a:p>
            <a:r>
              <a:rPr lang="en-US" sz="5400" dirty="0"/>
              <a:t>Scavenger Hunt!</a:t>
            </a:r>
          </a:p>
        </p:txBody>
      </p:sp>
    </p:spTree>
    <p:extLst>
      <p:ext uri="{BB962C8B-B14F-4D97-AF65-F5344CB8AC3E}">
        <p14:creationId xmlns:p14="http://schemas.microsoft.com/office/powerpoint/2010/main" val="345382154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9102808-967D-7C45-B952-F50DCD98AF33}" vid="{CF8696D2-C8CE-2B49-849F-4350B1850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6366DDEEAF3E43936B55BBB0E8C0AA" ma:contentTypeVersion="13" ma:contentTypeDescription="Create a new document." ma:contentTypeScope="" ma:versionID="c29a501230586ae54f64b68ec2fa9464">
  <xsd:schema xmlns:xsd="http://www.w3.org/2001/XMLSchema" xmlns:xs="http://www.w3.org/2001/XMLSchema" xmlns:p="http://schemas.microsoft.com/office/2006/metadata/properties" xmlns:ns3="170c37ec-487d-4eae-ab86-31e04e09f1f6" xmlns:ns4="553eb978-f2b1-4ac1-bc45-445fcf7cfb09" targetNamespace="http://schemas.microsoft.com/office/2006/metadata/properties" ma:root="true" ma:fieldsID="9827c7f38c3bf1507e889bc25e2a7d15" ns3:_="" ns4:_="">
    <xsd:import namespace="170c37ec-487d-4eae-ab86-31e04e09f1f6"/>
    <xsd:import namespace="553eb978-f2b1-4ac1-bc45-445fcf7cfb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c37ec-487d-4eae-ab86-31e04e09f1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eb978-f2b1-4ac1-bc45-445fcf7cfb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70c37ec-487d-4eae-ab86-31e04e09f1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D6F4A7-2470-4B69-A04C-3DD6B9D74C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c37ec-487d-4eae-ab86-31e04e09f1f6"/>
    <ds:schemaRef ds:uri="553eb978-f2b1-4ac1-bc45-445fcf7cf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170c37ec-487d-4eae-ab86-31e04e09f1f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53eb978-f2b1-4ac1-bc45-445fcf7cfb0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726670-2A66-4331-8FFE-F22A136DC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249</Words>
  <Application>Microsoft Office PowerPoint</Application>
  <PresentationFormat>On-screen Show (16:9)</PresentationFormat>
  <Paragraphs>59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WELCOME</vt:lpstr>
      <vt:lpstr>Introductions</vt:lpstr>
      <vt:lpstr>OUR PROGRAMS</vt:lpstr>
      <vt:lpstr>RESOURCES</vt:lpstr>
      <vt:lpstr>Phyllis J. Washington Scholars Program</vt:lpstr>
      <vt:lpstr>Our Shared Place</vt:lpstr>
      <vt:lpstr>LEARN MORE:</vt:lpstr>
      <vt:lpstr>QUESTIONS?</vt:lpstr>
      <vt:lpstr>Scavenger Hunt!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D. Howard</dc:creator>
  <cp:lastModifiedBy>Wetsch, Torey</cp:lastModifiedBy>
  <cp:revision>2</cp:revision>
  <dcterms:created xsi:type="dcterms:W3CDTF">2020-01-14T16:59:52Z</dcterms:created>
  <dcterms:modified xsi:type="dcterms:W3CDTF">2025-08-20T17:58:42Z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0x010100646366DDEEAF3E43936B55BBB0E8C0AA</vt:lpwstr>
  </property>
</Properties>
</file>